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80" r:id="rId15"/>
    <p:sldId id="268" r:id="rId16"/>
    <p:sldId id="269" r:id="rId17"/>
    <p:sldId id="281" r:id="rId18"/>
    <p:sldId id="282" r:id="rId19"/>
    <p:sldId id="283" r:id="rId20"/>
    <p:sldId id="284" r:id="rId21"/>
    <p:sldId id="270" r:id="rId22"/>
    <p:sldId id="272" r:id="rId23"/>
    <p:sldId id="276" r:id="rId24"/>
    <p:sldId id="285"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74A12-AE18-42D5-A2CA-69652E969119}" type="datetimeFigureOut">
              <a:rPr lang="en-US" smtClean="0"/>
              <a:pPr/>
              <a:t>8/21/2018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589B8-4B98-434C-95DD-10B7DD65D5C9}" type="slidenum">
              <a:rPr lang="en-US" smtClean="0"/>
              <a:pPr/>
              <a:t>‹#›</a:t>
            </a:fld>
            <a:endParaRPr lang="en-US"/>
          </a:p>
        </p:txBody>
      </p:sp>
    </p:spTree>
    <p:extLst>
      <p:ext uri="{BB962C8B-B14F-4D97-AF65-F5344CB8AC3E}">
        <p14:creationId xmlns:p14="http://schemas.microsoft.com/office/powerpoint/2010/main" val="381018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589B8-4B98-434C-95DD-10B7DD65D5C9}" type="slidenum">
              <a:rPr lang="en-US" smtClean="0"/>
              <a:pPr/>
              <a:t>3</a:t>
            </a:fld>
            <a:endParaRPr lang="en-US"/>
          </a:p>
        </p:txBody>
      </p:sp>
    </p:spTree>
    <p:extLst>
      <p:ext uri="{BB962C8B-B14F-4D97-AF65-F5344CB8AC3E}">
        <p14:creationId xmlns:p14="http://schemas.microsoft.com/office/powerpoint/2010/main" val="153055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7607F8-3BD9-42EF-8BD4-124BABD3CAF0}"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54940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607F8-3BD9-42EF-8BD4-124BABD3CAF0}"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293683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607F8-3BD9-42EF-8BD4-124BABD3CAF0}"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131268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607F8-3BD9-42EF-8BD4-124BABD3CAF0}"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349856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607F8-3BD9-42EF-8BD4-124BABD3CAF0}"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272932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7607F8-3BD9-42EF-8BD4-124BABD3CAF0}"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353560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607F8-3BD9-42EF-8BD4-124BABD3CAF0}" type="datetimeFigureOut">
              <a:rPr lang="en-US" smtClean="0"/>
              <a:pPr/>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244508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7607F8-3BD9-42EF-8BD4-124BABD3CAF0}"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15898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607F8-3BD9-42EF-8BD4-124BABD3CAF0}" type="datetimeFigureOut">
              <a:rPr lang="en-US" smtClean="0"/>
              <a:pPr/>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26236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607F8-3BD9-42EF-8BD4-124BABD3CAF0}"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160476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607F8-3BD9-42EF-8BD4-124BABD3CAF0}"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25828-22F0-4266-B8A2-EED35537FD28}" type="slidenum">
              <a:rPr lang="en-US" smtClean="0"/>
              <a:pPr/>
              <a:t>‹#›</a:t>
            </a:fld>
            <a:endParaRPr lang="en-US"/>
          </a:p>
        </p:txBody>
      </p:sp>
    </p:spTree>
    <p:extLst>
      <p:ext uri="{BB962C8B-B14F-4D97-AF65-F5344CB8AC3E}">
        <p14:creationId xmlns:p14="http://schemas.microsoft.com/office/powerpoint/2010/main" val="414867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607F8-3BD9-42EF-8BD4-124BABD3CAF0}" type="datetimeFigureOut">
              <a:rPr lang="en-US" smtClean="0"/>
              <a:pPr/>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25828-22F0-4266-B8A2-EED35537FD28}" type="slidenum">
              <a:rPr lang="en-US" smtClean="0"/>
              <a:pPr/>
              <a:t>‹#›</a:t>
            </a:fld>
            <a:endParaRPr lang="en-US"/>
          </a:p>
        </p:txBody>
      </p:sp>
    </p:spTree>
    <p:extLst>
      <p:ext uri="{BB962C8B-B14F-4D97-AF65-F5344CB8AC3E}">
        <p14:creationId xmlns:p14="http://schemas.microsoft.com/office/powerpoint/2010/main" val="13682702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971800"/>
            <a:ext cx="7772400" cy="2590800"/>
          </a:xfrm>
        </p:spPr>
        <p:txBody>
          <a:bodyPr>
            <a:normAutofit fontScale="85000" lnSpcReduction="20000"/>
          </a:bodyPr>
          <a:lstStyle/>
          <a:p>
            <a:r>
              <a:rPr lang="en-US" sz="3600" b="1" dirty="0" smtClean="0">
                <a:solidFill>
                  <a:srgbClr val="00B050"/>
                </a:solidFill>
                <a:latin typeface="ArnoldBoeD" pitchFamily="82" charset="0"/>
              </a:rPr>
              <a:t>Center for </a:t>
            </a:r>
          </a:p>
          <a:p>
            <a:r>
              <a:rPr lang="en-US" sz="3600" b="1" dirty="0" smtClean="0">
                <a:solidFill>
                  <a:srgbClr val="00B050"/>
                </a:solidFill>
                <a:latin typeface="ArnoldBoeD" pitchFamily="82" charset="0"/>
              </a:rPr>
              <a:t>Youths of Special Needs</a:t>
            </a:r>
            <a:r>
              <a:rPr lang="en-US" sz="3600" dirty="0" smtClean="0">
                <a:solidFill>
                  <a:srgbClr val="00B050"/>
                </a:solidFill>
                <a:latin typeface="ArnoldBoeD" pitchFamily="82" charset="0"/>
              </a:rPr>
              <a:t>.</a:t>
            </a:r>
          </a:p>
          <a:p>
            <a:r>
              <a:rPr lang="en-US" sz="4400" dirty="0" smtClean="0">
                <a:solidFill>
                  <a:srgbClr val="FF0000"/>
                </a:solidFill>
                <a:latin typeface="Arno Pro Smbd SmText" pitchFamily="18" charset="0"/>
              </a:rPr>
              <a:t>No</a:t>
            </a:r>
            <a:r>
              <a:rPr lang="en-US" sz="4400" dirty="0">
                <a:solidFill>
                  <a:srgbClr val="FF0000"/>
                </a:solidFill>
                <a:latin typeface="Arno Pro Smbd SmText" pitchFamily="18" charset="0"/>
              </a:rPr>
              <a:t>-</a:t>
            </a:r>
            <a:r>
              <a:rPr lang="en-US" sz="4400" dirty="0" smtClean="0">
                <a:solidFill>
                  <a:srgbClr val="FF0000"/>
                </a:solidFill>
                <a:latin typeface="Arno Pro Smbd SmText" pitchFamily="18" charset="0"/>
              </a:rPr>
              <a:t> 10,  Advocate Road</a:t>
            </a:r>
          </a:p>
          <a:p>
            <a:r>
              <a:rPr lang="en-US" sz="4400" dirty="0" err="1" smtClean="0">
                <a:solidFill>
                  <a:srgbClr val="FF0000"/>
                </a:solidFill>
                <a:latin typeface="Arno Pro Smbd SmText" pitchFamily="18" charset="0"/>
              </a:rPr>
              <a:t>Batticaloa</a:t>
            </a:r>
            <a:r>
              <a:rPr lang="en-US" sz="4400" dirty="0" smtClean="0">
                <a:solidFill>
                  <a:srgbClr val="FF0000"/>
                </a:solidFill>
                <a:latin typeface="Arno Pro Smbd SmText" pitchFamily="18" charset="0"/>
              </a:rPr>
              <a:t>.</a:t>
            </a:r>
          </a:p>
          <a:p>
            <a:r>
              <a:rPr lang="en-US" sz="2600" dirty="0" smtClean="0">
                <a:solidFill>
                  <a:srgbClr val="FF0000"/>
                </a:solidFill>
                <a:latin typeface="Arno Pro Smbd SmText" pitchFamily="18" charset="0"/>
              </a:rPr>
              <a:t>T.P.0652225595/0771615438. Email-pariskaran80@gmail.com</a:t>
            </a:r>
          </a:p>
          <a:p>
            <a:endParaRPr lang="en-US" sz="4400" dirty="0">
              <a:solidFill>
                <a:srgbClr val="00B0F0"/>
              </a:solidFill>
              <a:latin typeface="Arno Pro Smbd SmText" pitchFamily="18" charset="0"/>
            </a:endParaRPr>
          </a:p>
        </p:txBody>
      </p:sp>
      <p:sp>
        <p:nvSpPr>
          <p:cNvPr id="5" name="Rectangle 4"/>
          <p:cNvSpPr/>
          <p:nvPr/>
        </p:nvSpPr>
        <p:spPr>
          <a:xfrm>
            <a:off x="381000" y="228600"/>
            <a:ext cx="8153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00200" y="228600"/>
            <a:ext cx="6934200" cy="1828800"/>
          </a:xfrm>
        </p:spPr>
        <p:txBody>
          <a:bodyPr>
            <a:normAutofit fontScale="90000"/>
          </a:bodyPr>
          <a:lstStyle/>
          <a:p>
            <a:r>
              <a:rPr lang="en-US" dirty="0">
                <a:latin typeface="Algerian" pitchFamily="82" charset="0"/>
              </a:rPr>
              <a:t>St. Joseph’s Special Education Center</a:t>
            </a:r>
            <a:br>
              <a:rPr lang="en-US" dirty="0">
                <a:latin typeface="Algerian" pitchFamily="82" charset="0"/>
              </a:rPr>
            </a:br>
            <a:r>
              <a:rPr lang="en-US" dirty="0">
                <a:latin typeface="Algerian" pitchFamily="82" charset="0"/>
              </a:rPr>
              <a:t>BROTHERS OF CHARITY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91" y="343339"/>
            <a:ext cx="1731818" cy="1561661"/>
          </a:xfrm>
          <a:prstGeom prst="rect">
            <a:avLst/>
          </a:prstGeom>
        </p:spPr>
      </p:pic>
    </p:spTree>
    <p:custDataLst>
      <p:tags r:id="rId1"/>
    </p:custDataLst>
    <p:extLst>
      <p:ext uri="{BB962C8B-B14F-4D97-AF65-F5344CB8AC3E}">
        <p14:creationId xmlns:p14="http://schemas.microsoft.com/office/powerpoint/2010/main" val="1019167200"/>
      </p:ext>
    </p:extLst>
  </p:cSld>
  <p:clrMapOvr>
    <a:masterClrMapping/>
  </p:clrMapOvr>
  <p:transition spd="slow" advClick="0" advTm="2814">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505200" cy="1173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solidFill>
                  <a:srgbClr val="FFC000"/>
                </a:solidFill>
                <a:latin typeface="Aardvark" pitchFamily="34" charset="0"/>
              </a:rPr>
              <a:t>Recruitment</a:t>
            </a:r>
            <a:endParaRPr lang="en-US" dirty="0">
              <a:solidFill>
                <a:srgbClr val="FFC000"/>
              </a:solidFill>
              <a:latin typeface="Aardvark" pitchFamily="34" charset="0"/>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We are a new budding Institution, declared open on the 22</a:t>
            </a:r>
            <a:r>
              <a:rPr lang="en-US" baseline="30000" dirty="0" smtClean="0">
                <a:solidFill>
                  <a:schemeClr val="bg1"/>
                </a:solidFill>
              </a:rPr>
              <a:t>nd</a:t>
            </a:r>
            <a:r>
              <a:rPr lang="en-US" dirty="0" smtClean="0">
                <a:solidFill>
                  <a:schemeClr val="bg1"/>
                </a:solidFill>
              </a:rPr>
              <a:t> of August 2015.</a:t>
            </a:r>
          </a:p>
          <a:p>
            <a:r>
              <a:rPr lang="en-US" dirty="0" smtClean="0">
                <a:solidFill>
                  <a:schemeClr val="bg1"/>
                </a:solidFill>
              </a:rPr>
              <a:t>The classes  commenced for the first time with 3 Girls and 4 Boys on the 18</a:t>
            </a:r>
            <a:r>
              <a:rPr lang="en-US" baseline="30000" dirty="0" smtClean="0">
                <a:solidFill>
                  <a:schemeClr val="bg1"/>
                </a:solidFill>
              </a:rPr>
              <a:t>th</a:t>
            </a:r>
            <a:r>
              <a:rPr lang="en-US" dirty="0" smtClean="0">
                <a:solidFill>
                  <a:schemeClr val="bg1"/>
                </a:solidFill>
              </a:rPr>
              <a:t> of November 2015. </a:t>
            </a:r>
          </a:p>
          <a:p>
            <a:r>
              <a:rPr lang="en-US" dirty="0" smtClean="0">
                <a:solidFill>
                  <a:schemeClr val="bg1"/>
                </a:solidFill>
              </a:rPr>
              <a:t>For the moment we are asked to recruit youths who are mentally disabled and not the physically affected ones.</a:t>
            </a:r>
          </a:p>
          <a:p>
            <a:r>
              <a:rPr lang="en-US" dirty="0" smtClean="0">
                <a:solidFill>
                  <a:schemeClr val="bg1"/>
                </a:solidFill>
              </a:rPr>
              <a:t>Now we have 20 Trainees participating regularly 5 days a week from 8.30 Am to 2.30 Pm.</a:t>
            </a: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41148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scene3d>
            <a:camera prst="orthographicFront"/>
            <a:lightRig rig="threePt" dir="t"/>
          </a:scene3d>
          <a:sp3d>
            <a:bevelT/>
          </a:sp3d>
        </p:spPr>
        <p:txBody>
          <a:bodyPr>
            <a:sp3d extrusionH="57150">
              <a:bevelT w="38100" h="38100"/>
            </a:sp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Morning  Prayer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457200" y="1371600"/>
            <a:ext cx="8229600" cy="4754563"/>
          </a:xfrm>
        </p:spPr>
        <p:txBody>
          <a:bodyPr/>
          <a:lstStyle/>
          <a:p>
            <a:pPr algn="ctr"/>
            <a:r>
              <a:rPr lang="en-US" dirty="0" smtClean="0"/>
              <a:t>A common Prayer is said by the leader &amp; they repeat invoking the blessing of God of their believe.</a:t>
            </a:r>
          </a:p>
          <a:p>
            <a:pPr algn="just"/>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57550"/>
            <a:ext cx="3886200" cy="2914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267975"/>
            <a:ext cx="3872300" cy="2904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3886200" cy="64135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solidFill>
                  <a:schemeClr val="bg1"/>
                </a:solidFill>
              </a:rPr>
              <a:t>Morning Exercise.</a:t>
            </a:r>
            <a:endParaRPr lang="en-US" sz="3600" dirty="0">
              <a:solidFill>
                <a:schemeClr val="bg1"/>
              </a:solidFill>
            </a:endParaRPr>
          </a:p>
        </p:txBody>
      </p:sp>
      <p:sp>
        <p:nvSpPr>
          <p:cNvPr id="4" name="Text Placeholder 3"/>
          <p:cNvSpPr>
            <a:spLocks noGrp="1"/>
          </p:cNvSpPr>
          <p:nvPr>
            <p:ph type="body" sz="half" idx="2"/>
          </p:nvPr>
        </p:nvSpPr>
        <p:spPr>
          <a:xfrm>
            <a:off x="457200" y="1219200"/>
            <a:ext cx="3428999" cy="5105400"/>
          </a:xfrm>
        </p:spPr>
        <p:txBody>
          <a:bodyPr>
            <a:noAutofit/>
          </a:bodyPr>
          <a:lstStyle/>
          <a:p>
            <a:pPr algn="just"/>
            <a:r>
              <a:rPr lang="en-US" sz="3200" dirty="0" smtClean="0">
                <a:solidFill>
                  <a:schemeClr val="bg1"/>
                </a:solidFill>
              </a:rPr>
              <a:t>A leader is selected to conduct the Exercise  under the supervision of the teachers.</a:t>
            </a:r>
          </a:p>
          <a:p>
            <a:pPr algn="just"/>
            <a:r>
              <a:rPr lang="en-US" sz="3200" dirty="0" smtClean="0">
                <a:solidFill>
                  <a:schemeClr val="bg1"/>
                </a:solidFill>
              </a:rPr>
              <a:t>The teachers help them when they fail or could not cope up with the exercise.</a:t>
            </a:r>
            <a:endParaRPr lang="en-US" sz="3200" dirty="0">
              <a:solidFill>
                <a:schemeClr val="bg1"/>
              </a:solidFill>
            </a:endParaRPr>
          </a:p>
        </p:txBody>
      </p:sp>
      <p:pic>
        <p:nvPicPr>
          <p:cNvPr id="6" name="Picture 5" descr="IMG_1143.JPG"/>
          <p:cNvPicPr>
            <a:picLocks noChangeAspect="1"/>
          </p:cNvPicPr>
          <p:nvPr/>
        </p:nvPicPr>
        <p:blipFill>
          <a:blip r:embed="rId2" cstate="print"/>
          <a:stretch>
            <a:fillRect/>
          </a:stretch>
        </p:blipFill>
        <p:spPr>
          <a:xfrm>
            <a:off x="4953000" y="3352800"/>
            <a:ext cx="3810000" cy="2857500"/>
          </a:xfrm>
          <a:prstGeom prst="rect">
            <a:avLst/>
          </a:prstGeom>
          <a:ln>
            <a:noFill/>
          </a:ln>
          <a:effectLst>
            <a:softEdge rad="112500"/>
          </a:effectLst>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29200" y="609600"/>
            <a:ext cx="3657601" cy="27432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p:spPr>
        <p:txBody>
          <a:bodyPr>
            <a:normAutofit/>
          </a:bodyPr>
          <a:lstStyle/>
          <a:p>
            <a:pPr algn="ctr"/>
            <a:r>
              <a:rPr lang="en-US" sz="4400" dirty="0" smtClean="0">
                <a:solidFill>
                  <a:schemeClr val="bg1"/>
                </a:solidFill>
              </a:rPr>
              <a:t>General Cleaning.</a:t>
            </a:r>
            <a:endParaRPr lang="en-US" sz="4400" dirty="0">
              <a:solidFill>
                <a:schemeClr val="bg1"/>
              </a:solidFill>
            </a:endParaRPr>
          </a:p>
        </p:txBody>
      </p:sp>
      <p:sp>
        <p:nvSpPr>
          <p:cNvPr id="4" name="Text Placeholder 3"/>
          <p:cNvSpPr>
            <a:spLocks noGrp="1"/>
          </p:cNvSpPr>
          <p:nvPr>
            <p:ph type="body" sz="half" idx="2"/>
          </p:nvPr>
        </p:nvSpPr>
        <p:spPr>
          <a:xfrm>
            <a:off x="838200" y="1066800"/>
            <a:ext cx="7543800" cy="1600200"/>
          </a:xfrm>
        </p:spPr>
        <p:txBody>
          <a:bodyPr>
            <a:normAutofit/>
          </a:bodyPr>
          <a:lstStyle/>
          <a:p>
            <a:r>
              <a:rPr lang="en-US" sz="3000" dirty="0" smtClean="0">
                <a:solidFill>
                  <a:schemeClr val="bg1"/>
                </a:solidFill>
              </a:rPr>
              <a:t>The Trainees are grouped to  take up cleaning and sweeping  to keep the house and the surroundings clean</a:t>
            </a:r>
            <a:endParaRPr lang="en-US" sz="3000" dirty="0">
              <a:solidFill>
                <a:schemeClr val="bg1"/>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5600" y="2909454"/>
            <a:ext cx="1615541" cy="2872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909454"/>
            <a:ext cx="5046134" cy="306032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838200"/>
            <a:ext cx="8537066"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2643117"/>
      </p:ext>
    </p:extLst>
  </p:cSld>
  <p:clrMapOvr>
    <a:masterClrMapping/>
  </p:clrMapOvr>
  <mc:AlternateContent xmlns:mc="http://schemas.openxmlformats.org/markup-compatibility/2006">
    <mc:Choice xmlns:p14="http://schemas.microsoft.com/office/powerpoint/2010/main" Requires="p14">
      <p:transition p14:dur="250" advClick="0">
        <p:push dir="u"/>
      </p:transition>
    </mc:Choice>
    <mc:Fallback>
      <p:transition advClick="0">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685800"/>
          </a:xfrm>
        </p:spPr>
        <p:txBody>
          <a:bodyPr>
            <a:normAutofit fontScale="90000"/>
          </a:bodyPr>
          <a:lstStyle/>
          <a:p>
            <a:pPr algn="ctr"/>
            <a:r>
              <a:rPr lang="en-US" sz="5400" dirty="0" smtClean="0">
                <a:solidFill>
                  <a:srgbClr val="FF0000"/>
                </a:solidFill>
                <a:effectLst>
                  <a:glow rad="101600">
                    <a:schemeClr val="accent3">
                      <a:satMod val="175000"/>
                      <a:alpha val="40000"/>
                    </a:schemeClr>
                  </a:glow>
                </a:effectLst>
              </a:rPr>
              <a:t>In the class room</a:t>
            </a:r>
            <a:endParaRPr lang="en-US" sz="5400" dirty="0">
              <a:solidFill>
                <a:srgbClr val="FF0000"/>
              </a:solidFill>
              <a:effectLst>
                <a:glow rad="101600">
                  <a:schemeClr val="accent3">
                    <a:satMod val="175000"/>
                    <a:alpha val="40000"/>
                  </a:schemeClr>
                </a:glow>
              </a:effectLst>
            </a:endParaRPr>
          </a:p>
        </p:txBody>
      </p:sp>
      <p:sp>
        <p:nvSpPr>
          <p:cNvPr id="4" name="Text Placeholder 3"/>
          <p:cNvSpPr>
            <a:spLocks noGrp="1"/>
          </p:cNvSpPr>
          <p:nvPr>
            <p:ph type="body" sz="half" idx="2"/>
          </p:nvPr>
        </p:nvSpPr>
        <p:spPr>
          <a:xfrm>
            <a:off x="1295400" y="762000"/>
            <a:ext cx="6019800" cy="18288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sz="3200" dirty="0" smtClean="0">
                <a:solidFill>
                  <a:schemeClr val="bg1"/>
                </a:solidFill>
              </a:rPr>
              <a:t>The boys occupy one side and the girls take the other side and thus they are separated.</a:t>
            </a:r>
          </a:p>
          <a:p>
            <a:r>
              <a:rPr lang="en-US" sz="3200" dirty="0" smtClean="0">
                <a:solidFill>
                  <a:schemeClr val="bg1"/>
                </a:solidFill>
              </a:rPr>
              <a:t>The learning materials are supplied by the center.</a:t>
            </a:r>
          </a:p>
          <a:p>
            <a:endParaRPr lang="en-US" sz="32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95550"/>
            <a:ext cx="6019800" cy="422910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In the Work Place</a:t>
            </a:r>
            <a:endParaRPr lang="en-US" sz="360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endParaRPr>
          </a:p>
        </p:txBody>
      </p:sp>
      <p:pic>
        <p:nvPicPr>
          <p:cNvPr id="5" name="Content Placeholder 4" descr="IMG_1015.JPG"/>
          <p:cNvPicPr>
            <a:picLocks noGrp="1" noChangeAspect="1"/>
          </p:cNvPicPr>
          <p:nvPr>
            <p:ph idx="1"/>
          </p:nvPr>
        </p:nvPicPr>
        <p:blipFill>
          <a:blip r:embed="rId2" cstate="print"/>
          <a:stretch>
            <a:fillRect/>
          </a:stretch>
        </p:blipFill>
        <p:spPr>
          <a:xfrm>
            <a:off x="3962400" y="533400"/>
            <a:ext cx="3886200" cy="2914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 Placeholder 3"/>
          <p:cNvSpPr>
            <a:spLocks noGrp="1"/>
          </p:cNvSpPr>
          <p:nvPr>
            <p:ph type="body" sz="half" idx="2"/>
          </p:nvPr>
        </p:nvSpPr>
        <p:spPr>
          <a:xfrm>
            <a:off x="457200" y="1295401"/>
            <a:ext cx="2895599" cy="4495799"/>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oAutofit/>
          </a:bodyPr>
          <a:lstStyle/>
          <a:p>
            <a:r>
              <a:rPr lang="en-US" sz="2300" dirty="0" smtClean="0">
                <a:solidFill>
                  <a:schemeClr val="bg1"/>
                </a:solidFill>
              </a:rPr>
              <a:t>We are in the process  of assessing  the ability  of the  Trainees giving them  variety of  handicraft works. </a:t>
            </a:r>
          </a:p>
          <a:p>
            <a:r>
              <a:rPr lang="en-US" sz="2300" dirty="0" smtClean="0">
                <a:solidFill>
                  <a:schemeClr val="bg1"/>
                </a:solidFill>
              </a:rPr>
              <a:t>On finding their interest and capabilities,  they will be given training  in that trade,  giving opportunity to master that skill.</a:t>
            </a:r>
            <a:endParaRPr lang="en-US" sz="2300" dirty="0">
              <a:solidFill>
                <a:schemeClr val="bg1"/>
              </a:solidFill>
            </a:endParaRPr>
          </a:p>
        </p:txBody>
      </p:sp>
      <p:pic>
        <p:nvPicPr>
          <p:cNvPr id="6" name="Picture 5" descr="IMG_1144.JPG"/>
          <p:cNvPicPr>
            <a:picLocks noChangeAspect="1"/>
          </p:cNvPicPr>
          <p:nvPr/>
        </p:nvPicPr>
        <p:blipFill>
          <a:blip r:embed="rId3" cstate="print"/>
          <a:stretch>
            <a:fillRect/>
          </a:stretch>
        </p:blipFill>
        <p:spPr>
          <a:xfrm>
            <a:off x="3962400" y="3505200"/>
            <a:ext cx="3886200" cy="2914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5105400" cy="838200"/>
          </a:xfrm>
        </p:spPr>
        <p:style>
          <a:lnRef idx="2">
            <a:schemeClr val="accent2"/>
          </a:lnRef>
          <a:fillRef idx="1">
            <a:schemeClr val="lt1"/>
          </a:fillRef>
          <a:effectRef idx="0">
            <a:schemeClr val="accent2"/>
          </a:effectRef>
          <a:fontRef idx="minor">
            <a:schemeClr val="dk1"/>
          </a:fontRef>
        </p:style>
        <p:txBody>
          <a:bodyPr>
            <a:normAutofit/>
          </a:bodyPr>
          <a:lstStyle/>
          <a:p>
            <a:r>
              <a:rPr lang="en-US" sz="44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Carpets making</a:t>
            </a:r>
            <a:endParaRPr lang="en-US" sz="44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2078182"/>
            <a:ext cx="4442691" cy="35606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2057400"/>
            <a:ext cx="4191001" cy="3581400"/>
          </a:xfrm>
          <a:prstGeom prst="rect">
            <a:avLst/>
          </a:prstGeom>
        </p:spPr>
      </p:pic>
    </p:spTree>
    <p:extLst>
      <p:ext uri="{BB962C8B-B14F-4D97-AF65-F5344CB8AC3E}">
        <p14:creationId xmlns:p14="http://schemas.microsoft.com/office/powerpoint/2010/main" val="2786698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22300"/>
            <a:ext cx="6324600" cy="977900"/>
          </a:xfrm>
        </p:spPr>
        <p:txBody>
          <a:bodyPr>
            <a:normAutofit/>
          </a:bodyPr>
          <a:lstStyle/>
          <a:p>
            <a:r>
              <a:rPr lang="en-US" sz="4400"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Algerian" pitchFamily="82" charset="0"/>
              </a:rPr>
              <a:t>Broomstick making</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57400"/>
            <a:ext cx="4365600" cy="32742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473" y="2057400"/>
            <a:ext cx="4143927" cy="3274200"/>
          </a:xfrm>
          <a:prstGeom prst="rect">
            <a:avLst/>
          </a:prstGeom>
          <a:ln>
            <a:noFill/>
          </a:ln>
          <a:effectLst>
            <a:softEdge rad="112500"/>
          </a:effectLst>
        </p:spPr>
      </p:pic>
    </p:spTree>
    <p:extLst>
      <p:ext uri="{BB962C8B-B14F-4D97-AF65-F5344CB8AC3E}">
        <p14:creationId xmlns:p14="http://schemas.microsoft.com/office/powerpoint/2010/main" val="15340274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81" y="850900"/>
            <a:ext cx="7440419" cy="977900"/>
          </a:xfrm>
        </p:spPr>
        <p:txBody>
          <a:bodyPr>
            <a:noAutofit/>
          </a:bodyPr>
          <a:lstStyle/>
          <a:p>
            <a:pPr algn="ctr"/>
            <a:r>
              <a:rPr lang="en-US" sz="5400"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Ekal</a:t>
            </a:r>
            <a:r>
              <a:rPr lang="en-US" sz="54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 Broom</a:t>
            </a:r>
            <a:endParaRPr lang="en-US"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677425"/>
            <a:ext cx="3948500" cy="31899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667000"/>
            <a:ext cx="3962400"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3706903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solidFill>
                  <a:schemeClr val="tx1">
                    <a:lumMod val="95000"/>
                  </a:schemeClr>
                </a:solidFill>
                <a:latin typeface="BoyaDisplayCapsSSi" pitchFamily="2" charset="0"/>
              </a:rPr>
              <a:t>This is our Center</a:t>
            </a:r>
            <a:r>
              <a:rPr lang="en-US" dirty="0" smtClean="0">
                <a:solidFill>
                  <a:srgbClr val="5C0413"/>
                </a:solidFill>
                <a:latin typeface="BoyaDisplayCapsSSi" pitchFamily="2" charset="0"/>
              </a:rPr>
              <a:t>.</a:t>
            </a:r>
            <a:endParaRPr lang="en-US" dirty="0">
              <a:solidFill>
                <a:srgbClr val="5C0413"/>
              </a:solidFill>
              <a:latin typeface="BoyaDisplayCapsSSi" pitchFamily="2" charset="0"/>
            </a:endParaRPr>
          </a:p>
        </p:txBody>
      </p:sp>
      <p:pic>
        <p:nvPicPr>
          <p:cNvPr id="5" name="Content Placeholder 4" descr="IMG_1127.JPG"/>
          <p:cNvPicPr>
            <a:picLocks noGrp="1" noChangeAspect="1"/>
          </p:cNvPicPr>
          <p:nvPr>
            <p:ph idx="1"/>
          </p:nvPr>
        </p:nvPicPr>
        <p:blipFill>
          <a:blip r:embed="rId3" cstate="print"/>
          <a:stretch>
            <a:fillRect/>
          </a:stretch>
        </p:blipFill>
        <p:spPr>
          <a:xfrm>
            <a:off x="1148291" y="1295400"/>
            <a:ext cx="7005109" cy="5253832"/>
          </a:xfrm>
        </p:spPr>
      </p:pic>
      <p:sp>
        <p:nvSpPr>
          <p:cNvPr id="4" name="TextBox 3"/>
          <p:cNvSpPr txBox="1"/>
          <p:nvPr/>
        </p:nvSpPr>
        <p:spPr>
          <a:xfrm>
            <a:off x="1600200" y="4953000"/>
            <a:ext cx="6019800" cy="138499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Former Catholic Press Building  was renovated to start this Vocational Training Center.</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20257020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050"/>
            <a:ext cx="5638800" cy="1162050"/>
          </a:xfrm>
        </p:spPr>
        <p:txBody>
          <a:bodyPr>
            <a:normAutofit/>
          </a:bodyPr>
          <a:lstStyle/>
          <a:p>
            <a:r>
              <a:rPr lang="en-US" sz="3200" dirty="0" smtClean="0">
                <a:solidFill>
                  <a:schemeClr val="accent6">
                    <a:lumMod val="75000"/>
                  </a:schemeClr>
                </a:solidFill>
              </a:rPr>
              <a:t>            Making Key </a:t>
            </a:r>
            <a:r>
              <a:rPr lang="en-US" sz="3200" dirty="0" err="1" smtClean="0">
                <a:solidFill>
                  <a:schemeClr val="accent6">
                    <a:lumMod val="75000"/>
                  </a:schemeClr>
                </a:solidFill>
              </a:rPr>
              <a:t>Tecs</a:t>
            </a:r>
            <a:r>
              <a:rPr lang="en-US" sz="3200" dirty="0" smtClean="0">
                <a:solidFill>
                  <a:schemeClr val="accent6">
                    <a:lumMod val="75000"/>
                  </a:schemeClr>
                </a:solidFill>
              </a:rPr>
              <a:t>   </a:t>
            </a:r>
            <a:endParaRPr lang="en-US" sz="3200" dirty="0">
              <a:solidFill>
                <a:schemeClr val="accent6">
                  <a:lumMod val="75000"/>
                </a:scheme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0055" y="4038600"/>
            <a:ext cx="4419600" cy="2438399"/>
          </a:xfrm>
        </p:spPr>
      </p:pic>
      <p:sp>
        <p:nvSpPr>
          <p:cNvPr id="4" name="Text Placeholder 3"/>
          <p:cNvSpPr>
            <a:spLocks noGrp="1"/>
          </p:cNvSpPr>
          <p:nvPr>
            <p:ph type="body" sz="half" idx="2"/>
          </p:nvPr>
        </p:nvSpPr>
        <p:spPr>
          <a:xfrm>
            <a:off x="457201" y="4191000"/>
            <a:ext cx="2057400" cy="1935163"/>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528330"/>
            <a:ext cx="4419600" cy="23812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909580"/>
            <a:ext cx="3283527" cy="2743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886" y="1528330"/>
            <a:ext cx="3295651" cy="2329296"/>
          </a:xfrm>
          <a:prstGeom prst="rect">
            <a:avLst/>
          </a:prstGeom>
        </p:spPr>
      </p:pic>
    </p:spTree>
    <p:extLst>
      <p:ext uri="{BB962C8B-B14F-4D97-AF65-F5344CB8AC3E}">
        <p14:creationId xmlns:p14="http://schemas.microsoft.com/office/powerpoint/2010/main" val="3730068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600200"/>
          </a:xfrm>
        </p:spPr>
        <p:txBody>
          <a:bodyPr>
            <a:noAutofit/>
            <a:scene3d>
              <a:camera prst="orthographicFront"/>
              <a:lightRig rig="threePt" dir="t"/>
            </a:scene3d>
            <a:sp3d extrusionH="57150">
              <a:bevelT w="38100" h="38100" prst="convex"/>
            </a:sp3d>
          </a:bodyPr>
          <a:lstStyle/>
          <a:p>
            <a:pPr algn="ctr">
              <a:spcBef>
                <a:spcPts val="0"/>
              </a:spcBef>
            </a:pPr>
            <a:r>
              <a:rPr lang="en-US" sz="3600" dirty="0" smtClean="0">
                <a:ln>
                  <a:solidFill>
                    <a:schemeClr val="accent6">
                      <a:lumMod val="40000"/>
                      <a:lumOff val="60000"/>
                    </a:schemeClr>
                  </a:solidFill>
                </a:ln>
                <a:latin typeface="Algerian" pitchFamily="82" charset="0"/>
              </a:rPr>
              <a:t>In the Refectory.</a:t>
            </a:r>
            <a:endParaRPr lang="en-US" sz="3600" dirty="0">
              <a:ln>
                <a:solidFill>
                  <a:schemeClr val="accent6">
                    <a:lumMod val="40000"/>
                    <a:lumOff val="60000"/>
                  </a:schemeClr>
                </a:solidFill>
              </a:ln>
              <a:latin typeface="Algerian" pitchFamily="82" charset="0"/>
            </a:endParaRPr>
          </a:p>
        </p:txBody>
      </p:sp>
      <p:pic>
        <p:nvPicPr>
          <p:cNvPr id="5" name="Content Placeholder 4" descr="IMG_1049.JPG"/>
          <p:cNvPicPr>
            <a:picLocks noGrp="1" noChangeAspect="1"/>
          </p:cNvPicPr>
          <p:nvPr>
            <p:ph idx="1"/>
          </p:nvPr>
        </p:nvPicPr>
        <p:blipFill>
          <a:blip r:embed="rId2" cstate="print"/>
          <a:stretch>
            <a:fillRect/>
          </a:stretch>
        </p:blipFill>
        <p:spPr>
          <a:xfrm>
            <a:off x="4114800" y="533400"/>
            <a:ext cx="3733800"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457200" y="1676400"/>
            <a:ext cx="3008313" cy="46482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200" dirty="0" smtClean="0">
                <a:solidFill>
                  <a:schemeClr val="bg1"/>
                </a:solidFill>
              </a:rPr>
              <a:t>At 10.30   they take a Tea Break  for half an hour.</a:t>
            </a:r>
          </a:p>
          <a:p>
            <a:r>
              <a:rPr lang="en-US" sz="2200" dirty="0" smtClean="0">
                <a:solidFill>
                  <a:schemeClr val="bg1"/>
                </a:solidFill>
              </a:rPr>
              <a:t>They are served with some short eats and a cup of Tea.</a:t>
            </a:r>
          </a:p>
          <a:p>
            <a:endParaRPr lang="en-US" sz="2200" dirty="0" smtClean="0">
              <a:solidFill>
                <a:schemeClr val="bg1"/>
              </a:solidFill>
            </a:endParaRPr>
          </a:p>
          <a:p>
            <a:r>
              <a:rPr lang="en-US" sz="2200" dirty="0" smtClean="0">
                <a:solidFill>
                  <a:schemeClr val="bg1"/>
                </a:solidFill>
              </a:rPr>
              <a:t>At 12.00 Noon  they come to the table with the food brought from home in the morning or some body brings  lunch  at noon.</a:t>
            </a:r>
            <a:endParaRPr lang="en-US" sz="22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657600"/>
            <a:ext cx="3759200" cy="2819400"/>
          </a:xfrm>
          <a:prstGeom prst="rect">
            <a:avLst/>
          </a:prstGeom>
        </p:spPr>
      </p:pic>
    </p:spTree>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n>
                  <a:solidFill>
                    <a:schemeClr val="accent2">
                      <a:lumMod val="75000"/>
                    </a:schemeClr>
                  </a:solidFill>
                </a:ln>
                <a:latin typeface="Bauhaus 93" pitchFamily="82" charset="0"/>
              </a:rPr>
              <a:t>Year End get together</a:t>
            </a:r>
            <a:endParaRPr lang="en-US" sz="4000" dirty="0">
              <a:ln>
                <a:solidFill>
                  <a:schemeClr val="accent2">
                    <a:lumMod val="75000"/>
                  </a:schemeClr>
                </a:solidFill>
              </a:ln>
              <a:latin typeface="Bauhaus 93" pitchFamily="82" charset="0"/>
            </a:endParaRPr>
          </a:p>
        </p:txBody>
      </p:sp>
      <p:pic>
        <p:nvPicPr>
          <p:cNvPr id="5" name="Content Placeholder 4" descr="IMG_1088.JPG"/>
          <p:cNvPicPr>
            <a:picLocks noGrp="1" noChangeAspect="1"/>
          </p:cNvPicPr>
          <p:nvPr>
            <p:ph idx="1"/>
          </p:nvPr>
        </p:nvPicPr>
        <p:blipFill>
          <a:blip r:embed="rId2" cstate="print"/>
          <a:stretch>
            <a:fillRect/>
          </a:stretch>
        </p:blipFill>
        <p:spPr>
          <a:xfrm>
            <a:off x="4191000" y="381000"/>
            <a:ext cx="4044950" cy="303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457200" y="1752600"/>
            <a:ext cx="3429000" cy="4373563"/>
          </a:xfr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a:noAutofit/>
          </a:bodyPr>
          <a:lstStyle/>
          <a:p>
            <a:r>
              <a:rPr lang="en-US" sz="2200" dirty="0" smtClean="0">
                <a:solidFill>
                  <a:schemeClr val="bg1"/>
                </a:solidFill>
              </a:rPr>
              <a:t>Regularly  after 15</a:t>
            </a:r>
            <a:r>
              <a:rPr lang="en-US" sz="2200" baseline="30000" dirty="0" smtClean="0">
                <a:solidFill>
                  <a:schemeClr val="bg1"/>
                </a:solidFill>
              </a:rPr>
              <a:t>th</a:t>
            </a:r>
            <a:r>
              <a:rPr lang="en-US" sz="2200" dirty="0" smtClean="0">
                <a:solidFill>
                  <a:schemeClr val="bg1"/>
                </a:solidFill>
              </a:rPr>
              <a:t> of   December 0n the last day of the  school term we have a concert and </a:t>
            </a:r>
            <a:r>
              <a:rPr lang="en-US" sz="2200" dirty="0" err="1" smtClean="0">
                <a:solidFill>
                  <a:schemeClr val="bg1"/>
                </a:solidFill>
              </a:rPr>
              <a:t>grttogrther</a:t>
            </a:r>
            <a:r>
              <a:rPr lang="en-US" sz="2200" dirty="0" smtClean="0">
                <a:solidFill>
                  <a:schemeClr val="bg1"/>
                </a:solidFill>
              </a:rPr>
              <a:t> for service uses and staff We entertained them with Music, Video, Refreshments and dance, opened for all.</a:t>
            </a:r>
          </a:p>
          <a:p>
            <a:r>
              <a:rPr lang="en-US" sz="2200" dirty="0" smtClean="0">
                <a:solidFill>
                  <a:schemeClr val="bg1"/>
                </a:solidFill>
              </a:rPr>
              <a:t>Presents were distributed to the  Trainees and Staff of the Institute.</a:t>
            </a:r>
            <a:endParaRPr lang="en-US" sz="2200" dirty="0">
              <a:solidFill>
                <a:schemeClr val="bg1"/>
              </a:solidFill>
            </a:endParaRPr>
          </a:p>
        </p:txBody>
      </p:sp>
      <p:pic>
        <p:nvPicPr>
          <p:cNvPr id="7" name="Picture 6" descr="IMG_1110.JPG"/>
          <p:cNvPicPr>
            <a:picLocks noChangeAspect="1"/>
          </p:cNvPicPr>
          <p:nvPr/>
        </p:nvPicPr>
        <p:blipFill>
          <a:blip r:embed="rId3" cstate="print">
            <a:lum bright="9000" contrast="38000"/>
          </a:blip>
          <a:stretch>
            <a:fillRect/>
          </a:stretch>
        </p:blipFill>
        <p:spPr>
          <a:xfrm>
            <a:off x="4267200" y="3505200"/>
            <a:ext cx="3987800"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4114800" cy="990600"/>
          </a:xfrm>
        </p:spPr>
        <p:txBody>
          <a:bodyPr>
            <a:scene3d>
              <a:camera prst="orthographicFront"/>
              <a:lightRig rig="threePt" dir="t"/>
            </a:scene3d>
            <a:sp3d extrusionH="57150">
              <a:bevelT w="38100" h="38100" prst="convex"/>
            </a:sp3d>
          </a:bodyPr>
          <a:lstStyle/>
          <a:p>
            <a:r>
              <a:rPr lang="en-US" dirty="0" smtClean="0">
                <a:solidFill>
                  <a:schemeClr val="accent2">
                    <a:lumMod val="75000"/>
                  </a:schemeClr>
                </a:solidFill>
                <a:latin typeface="Bravado" pitchFamily="2" charset="0"/>
              </a:rPr>
              <a:t>Future Plan</a:t>
            </a:r>
            <a:endParaRPr lang="en-US" dirty="0">
              <a:solidFill>
                <a:schemeClr val="accent2">
                  <a:lumMod val="75000"/>
                </a:schemeClr>
              </a:solidFill>
              <a:latin typeface="Bravado" pitchFamily="2" charset="0"/>
            </a:endParaRPr>
          </a:p>
        </p:txBody>
      </p:sp>
      <p:sp>
        <p:nvSpPr>
          <p:cNvPr id="3" name="Rectangle 2"/>
          <p:cNvSpPr/>
          <p:nvPr/>
        </p:nvSpPr>
        <p:spPr>
          <a:xfrm>
            <a:off x="609600" y="1143000"/>
            <a:ext cx="7848600" cy="4985980"/>
          </a:xfrm>
          <a:prstGeom prst="rect">
            <a:avLst/>
          </a:prstGeom>
        </p:spPr>
        <p:txBody>
          <a:bodyPr wrap="square">
            <a:spAutoFit/>
          </a:bodyPr>
          <a:lstStyle/>
          <a:p>
            <a:pPr algn="just"/>
            <a:endParaRPr lang="en-US" sz="1400" dirty="0" smtClean="0">
              <a:solidFill>
                <a:schemeClr val="bg1"/>
              </a:solidFill>
            </a:endParaRPr>
          </a:p>
          <a:p>
            <a:pPr algn="just"/>
            <a:r>
              <a:rPr lang="en-US" sz="4000" dirty="0" smtClean="0">
                <a:solidFill>
                  <a:schemeClr val="bg1"/>
                </a:solidFill>
              </a:rPr>
              <a:t>We will include Physically  affected youths in the training , whom we think are the most suitable for this type of training.</a:t>
            </a:r>
          </a:p>
          <a:p>
            <a:pPr algn="just"/>
            <a:endParaRPr lang="en-US" sz="2400" dirty="0" smtClean="0">
              <a:solidFill>
                <a:schemeClr val="bg1"/>
              </a:solidFill>
            </a:endParaRPr>
          </a:p>
          <a:p>
            <a:pPr algn="just"/>
            <a:r>
              <a:rPr lang="en-US" sz="4000" dirty="0" smtClean="0">
                <a:solidFill>
                  <a:schemeClr val="bg1"/>
                </a:solidFill>
              </a:rPr>
              <a:t>Children affected with Autistic behaviours  are also our  next task  to  include in our training.</a:t>
            </a:r>
            <a:endParaRPr lang="en-US" sz="4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Our Future Planes</a:t>
            </a:r>
            <a:endParaRPr lang="en-US" b="1" dirty="0">
              <a:solidFill>
                <a:schemeClr val="accent2">
                  <a:lumMod val="75000"/>
                </a:schemeClr>
              </a:solidFill>
            </a:endParaRPr>
          </a:p>
        </p:txBody>
      </p:sp>
      <p:sp>
        <p:nvSpPr>
          <p:cNvPr id="3" name="Rectangle 2"/>
          <p:cNvSpPr/>
          <p:nvPr/>
        </p:nvSpPr>
        <p:spPr>
          <a:xfrm>
            <a:off x="1219200" y="609600"/>
            <a:ext cx="6781800" cy="6814173"/>
          </a:xfrm>
          <a:prstGeom prst="rect">
            <a:avLst/>
          </a:prstGeom>
        </p:spPr>
        <p:txBody>
          <a:bodyPr wrap="square">
            <a:spAutoFit/>
          </a:bodyPr>
          <a:lstStyle/>
          <a:p>
            <a:pPr marL="342900" marR="0" lvl="0" indent="-342900">
              <a:lnSpc>
                <a:spcPct val="200000"/>
              </a:lnSpc>
              <a:spcBef>
                <a:spcPts val="0"/>
              </a:spcBef>
              <a:spcAft>
                <a:spcPts val="0"/>
              </a:spcAft>
              <a:buFont typeface="Wingdings"/>
              <a:buChar char=""/>
            </a:pPr>
            <a:endParaRPr lang="en-US" sz="2000" b="1" dirty="0" smtClean="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3600" b="1" dirty="0" smtClean="0">
                <a:solidFill>
                  <a:srgbClr val="FF0000"/>
                </a:solidFill>
                <a:latin typeface="Times New Roman"/>
                <a:ea typeface="Calibri"/>
              </a:rPr>
              <a:t>Making </a:t>
            </a:r>
            <a:r>
              <a:rPr lang="en-US" sz="3600" b="1" dirty="0">
                <a:solidFill>
                  <a:srgbClr val="FF0000"/>
                </a:solidFill>
                <a:latin typeface="Times New Roman"/>
                <a:ea typeface="Calibri"/>
              </a:rPr>
              <a:t>Cement Blocks</a:t>
            </a:r>
            <a:endParaRPr lang="en-US" dirty="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3200" b="1" dirty="0">
                <a:solidFill>
                  <a:srgbClr val="FF0000"/>
                </a:solidFill>
                <a:latin typeface="Times New Roman"/>
                <a:ea typeface="Calibri"/>
              </a:rPr>
              <a:t>Making Flower Tree products</a:t>
            </a:r>
            <a:endParaRPr lang="en-US" sz="1600" dirty="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2800" b="1" dirty="0">
                <a:solidFill>
                  <a:srgbClr val="FF0000"/>
                </a:solidFill>
                <a:latin typeface="Times New Roman"/>
                <a:ea typeface="Calibri"/>
              </a:rPr>
              <a:t>Making Palmyra things products</a:t>
            </a:r>
            <a:endParaRPr lang="en-US" sz="1400" dirty="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2800" b="1" dirty="0">
                <a:solidFill>
                  <a:srgbClr val="FF0000"/>
                </a:solidFill>
                <a:latin typeface="Times New Roman"/>
                <a:ea typeface="Calibri"/>
              </a:rPr>
              <a:t>Making Handles</a:t>
            </a:r>
            <a:endParaRPr lang="en-US" sz="1400" dirty="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2800" b="1" dirty="0">
                <a:solidFill>
                  <a:srgbClr val="FF0000"/>
                </a:solidFill>
                <a:latin typeface="Times New Roman"/>
                <a:ea typeface="Calibri"/>
              </a:rPr>
              <a:t>Making Vegetable Garden</a:t>
            </a:r>
            <a:endParaRPr lang="en-US" sz="1400" dirty="0">
              <a:solidFill>
                <a:srgbClr val="FF0000"/>
              </a:solidFill>
              <a:latin typeface="Times New Roman"/>
              <a:ea typeface="Calibri"/>
            </a:endParaRPr>
          </a:p>
          <a:p>
            <a:pPr marL="342900" marR="0" lvl="0" indent="-342900">
              <a:lnSpc>
                <a:spcPct val="200000"/>
              </a:lnSpc>
              <a:spcBef>
                <a:spcPts val="0"/>
              </a:spcBef>
              <a:spcAft>
                <a:spcPts val="0"/>
              </a:spcAft>
              <a:buFont typeface="Wingdings"/>
              <a:buChar char=""/>
            </a:pPr>
            <a:r>
              <a:rPr lang="en-US" sz="2800" b="1" dirty="0">
                <a:solidFill>
                  <a:srgbClr val="FF0000"/>
                </a:solidFill>
                <a:latin typeface="Times New Roman"/>
                <a:ea typeface="Calibri"/>
              </a:rPr>
              <a:t>Making Basic computer knowledge </a:t>
            </a:r>
            <a:endParaRPr lang="en-US" sz="1400" dirty="0">
              <a:solidFill>
                <a:srgbClr val="FF0000"/>
              </a:solidFill>
              <a:latin typeface="Times New Roman"/>
              <a:ea typeface="Calibri"/>
            </a:endParaRPr>
          </a:p>
          <a:p>
            <a:pPr marL="457200" marR="0">
              <a:lnSpc>
                <a:spcPct val="115000"/>
              </a:lnSpc>
              <a:spcBef>
                <a:spcPts val="0"/>
              </a:spcBef>
              <a:spcAft>
                <a:spcPts val="0"/>
              </a:spcAft>
            </a:pPr>
            <a:r>
              <a:rPr lang="en-US" sz="1600" b="1" dirty="0">
                <a:solidFill>
                  <a:srgbClr val="FF0000"/>
                </a:solidFill>
                <a:latin typeface="Politician"/>
                <a:ea typeface="Calibri"/>
              </a:rPr>
              <a:t> </a:t>
            </a:r>
            <a:endParaRPr lang="en-US" sz="1100" dirty="0">
              <a:solidFill>
                <a:srgbClr val="FF0000"/>
              </a:solidFill>
              <a:latin typeface="Times New Roman"/>
              <a:ea typeface="Calibri"/>
            </a:endParaRPr>
          </a:p>
          <a:p>
            <a:pPr marL="685800" marR="0">
              <a:lnSpc>
                <a:spcPct val="115000"/>
              </a:lnSpc>
              <a:spcBef>
                <a:spcPts val="0"/>
              </a:spcBef>
              <a:spcAft>
                <a:spcPts val="0"/>
              </a:spcAft>
            </a:pPr>
            <a:r>
              <a:rPr lang="en-US" sz="1600" b="1" dirty="0">
                <a:solidFill>
                  <a:srgbClr val="FF0000"/>
                </a:solidFill>
                <a:latin typeface="Politician"/>
                <a:ea typeface="Calibri"/>
              </a:rPr>
              <a:t>   </a:t>
            </a:r>
            <a:endParaRPr lang="en-US" sz="1100" dirty="0">
              <a:solidFill>
                <a:srgbClr val="FF0000"/>
              </a:solidFill>
              <a:effectLst/>
              <a:latin typeface="Times New Roman"/>
              <a:ea typeface="Calibri"/>
            </a:endParaRPr>
          </a:p>
        </p:txBody>
      </p:sp>
    </p:spTree>
    <p:extLst>
      <p:ext uri="{BB962C8B-B14F-4D97-AF65-F5344CB8AC3E}">
        <p14:creationId xmlns:p14="http://schemas.microsoft.com/office/powerpoint/2010/main" val="211250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Harlow Solid Italic" pitchFamily="82" charset="0"/>
              </a:rPr>
              <a:t>Our Trainees and the Staff.</a:t>
            </a:r>
            <a:endParaRPr lang="en-US"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Harlow Solid Italic"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47800"/>
            <a:ext cx="6674909" cy="5006182"/>
          </a:xfrm>
          <a:ln>
            <a:solidFill>
              <a:srgbClr val="FF0000"/>
            </a:solid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dirty="0"/>
          </a:p>
        </p:txBody>
      </p:sp>
      <p:pic>
        <p:nvPicPr>
          <p:cNvPr id="4" name="Picture 3" descr="Birthday copy.jpg"/>
          <p:cNvPicPr>
            <a:picLocks noChangeAspect="1"/>
          </p:cNvPicPr>
          <p:nvPr/>
        </p:nvPicPr>
        <p:blipFill>
          <a:blip r:embed="rId2" cstate="print"/>
          <a:stretch>
            <a:fillRect/>
          </a:stretch>
        </p:blipFill>
        <p:spPr>
          <a:xfrm>
            <a:off x="304800" y="304800"/>
            <a:ext cx="8475711" cy="609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620000" cy="3810000"/>
          </a:xfrm>
        </p:spPr>
        <p:txBody>
          <a:bodyPr>
            <a:noAutofit/>
          </a:bodyPr>
          <a:lstStyle/>
          <a:p>
            <a:pPr algn="just"/>
            <a:r>
              <a:rPr lang="en-US" sz="4800" cap="none" dirty="0" smtClean="0">
                <a:solidFill>
                  <a:schemeClr val="bg1"/>
                </a:solidFill>
              </a:rPr>
              <a:t>Forming youths with special needs to be independent,  infusing  confidence  and courage  for their betterment  and gainful living.</a:t>
            </a:r>
            <a:endParaRPr lang="en-US" sz="4800" cap="none" dirty="0">
              <a:solidFill>
                <a:schemeClr val="bg1"/>
              </a:solidFill>
            </a:endParaRPr>
          </a:p>
        </p:txBody>
      </p:sp>
      <p:sp>
        <p:nvSpPr>
          <p:cNvPr id="3" name="Text Placeholder 2"/>
          <p:cNvSpPr>
            <a:spLocks noGrp="1"/>
          </p:cNvSpPr>
          <p:nvPr>
            <p:ph type="body" idx="1"/>
          </p:nvPr>
        </p:nvSpPr>
        <p:spPr>
          <a:xfrm>
            <a:off x="722313" y="762001"/>
            <a:ext cx="7772400" cy="1219199"/>
          </a:xfrm>
        </p:spPr>
        <p:txBody>
          <a:bodyPr>
            <a:normAutofit/>
          </a:bodyPr>
          <a:lstStyle/>
          <a:p>
            <a:pPr algn="ctr"/>
            <a:r>
              <a:rPr lang="en-US" sz="5400" b="1" dirty="0" smtClean="0">
                <a:solidFill>
                  <a:schemeClr val="tx1"/>
                </a:solidFill>
                <a:latin typeface="Algerian" pitchFamily="82" charset="0"/>
                <a:cs typeface="Aharoni" pitchFamily="2" charset="-79"/>
              </a:rPr>
              <a:t>Our  Vision</a:t>
            </a:r>
            <a:endParaRPr lang="en-US" sz="5400" b="1" dirty="0">
              <a:solidFill>
                <a:schemeClr val="tx1"/>
              </a:solidFill>
              <a:latin typeface="Algerian" pitchFamily="82" charset="0"/>
              <a:cs typeface="Aharoni" pitchFamily="2" charset="-79"/>
            </a:endParaRPr>
          </a:p>
        </p:txBody>
      </p:sp>
    </p:spTree>
    <p:custDataLst>
      <p:tags r:id="rId1"/>
    </p:custDataLst>
    <p:extLst>
      <p:ext uri="{BB962C8B-B14F-4D97-AF65-F5344CB8AC3E}">
        <p14:creationId xmlns:p14="http://schemas.microsoft.com/office/powerpoint/2010/main" val="566622207"/>
      </p:ext>
    </p:extLst>
  </p:cSld>
  <p:clrMapOvr>
    <a:masterClrMapping/>
  </p:clrMapOvr>
  <mc:AlternateContent xmlns:mc="http://schemas.openxmlformats.org/markup-compatibility/2006" xmlns:p14="http://schemas.microsoft.com/office/powerpoint/2010/main">
    <mc:Choice Requires="p14">
      <p:transition spd="slow" p14:dur="3900" advTm="4281">
        <p14:glitter pattern="hexagon"/>
      </p:transition>
    </mc:Choice>
    <mc:Fallback xmlns="">
      <p:transition spd="slow" advTm="428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4724400"/>
          </a:xfrm>
        </p:spPr>
        <p:txBody>
          <a:bodyPr>
            <a:normAutofit fontScale="90000"/>
          </a:bodyPr>
          <a:lstStyle/>
          <a:p>
            <a:pPr algn="just"/>
            <a:r>
              <a:rPr lang="en-US" sz="4800" cap="none" dirty="0" smtClean="0">
                <a:solidFill>
                  <a:schemeClr val="bg1"/>
                </a:solidFill>
              </a:rPr>
              <a:t>Imparting Technical Knowledge and Skill to the specially talented youths who are dependent on others for their day-to-day  living throughout their life, who are considered to be a burden to the family and the society.</a:t>
            </a:r>
            <a:endParaRPr lang="en-US" sz="4800" cap="none" dirty="0">
              <a:solidFill>
                <a:schemeClr val="bg1"/>
              </a:solidFill>
            </a:endParaRPr>
          </a:p>
        </p:txBody>
      </p:sp>
      <p:sp>
        <p:nvSpPr>
          <p:cNvPr id="3" name="Text Placeholder 2"/>
          <p:cNvSpPr>
            <a:spLocks noGrp="1"/>
          </p:cNvSpPr>
          <p:nvPr>
            <p:ph type="body" idx="1"/>
          </p:nvPr>
        </p:nvSpPr>
        <p:spPr>
          <a:xfrm flipV="1">
            <a:off x="2071686" y="609600"/>
            <a:ext cx="4999037" cy="1142998"/>
          </a:xfrm>
        </p:spPr>
        <p:txBody>
          <a:bodyPr>
            <a:normAutofit/>
          </a:bodyPr>
          <a:lstStyle/>
          <a:p>
            <a:r>
              <a:rPr lang="en-US" dirty="0" smtClean="0"/>
              <a:t>           </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1" y="381000"/>
            <a:ext cx="563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8722222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4572000" cy="1162050"/>
          </a:xfrm>
        </p:spPr>
        <p:txBody>
          <a:bodyPr>
            <a:noAutofit/>
          </a:bodyPr>
          <a:lstStyle/>
          <a:p>
            <a:r>
              <a:rPr lang="en-US" sz="6000" dirty="0" smtClean="0">
                <a:solidFill>
                  <a:srgbClr val="FFFF00"/>
                </a:solidFill>
                <a:latin typeface="Monotype Corsiva" pitchFamily="66" charset="0"/>
              </a:rPr>
              <a:t>Our Founder</a:t>
            </a:r>
            <a:endParaRPr lang="en-US" sz="6000" dirty="0">
              <a:solidFill>
                <a:srgbClr val="FFFF00"/>
              </a:solidFill>
              <a:latin typeface="Monotype Corsiva" pitchFamily="66" charset="0"/>
            </a:endParaRPr>
          </a:p>
        </p:txBody>
      </p:sp>
      <p:sp>
        <p:nvSpPr>
          <p:cNvPr id="6" name="Text Placeholder 5"/>
          <p:cNvSpPr>
            <a:spLocks noGrp="1"/>
          </p:cNvSpPr>
          <p:nvPr>
            <p:ph type="body" sz="half" idx="2"/>
          </p:nvPr>
        </p:nvSpPr>
        <p:spPr>
          <a:xfrm>
            <a:off x="2895600" y="1295400"/>
            <a:ext cx="5791200" cy="5059363"/>
          </a:xfrm>
        </p:spPr>
        <p:txBody>
          <a:bodyPr>
            <a:normAutofit/>
          </a:bodyPr>
          <a:lstStyle/>
          <a:p>
            <a:pPr algn="just"/>
            <a:r>
              <a:rPr lang="en-US" sz="3600" dirty="0" smtClean="0">
                <a:solidFill>
                  <a:schemeClr val="bg1"/>
                </a:solidFill>
              </a:rPr>
              <a:t>Rev. Fr. P.J. Trist a priest from Belgium born in 1760, in his zeal for work of mercy founded 2 Men &amp; 2 Women Religious Congregations to take care of the poor, destitute, sick and old people who are in need of care and love.</a:t>
            </a:r>
            <a:endParaRPr lang="en-US" sz="3600" dirty="0">
              <a:solidFill>
                <a:schemeClr val="bg1"/>
              </a:solidFill>
            </a:endParaRPr>
          </a:p>
        </p:txBody>
      </p:sp>
      <p:pic>
        <p:nvPicPr>
          <p:cNvPr id="5" name="Picture 4" descr="http://boc.bmgroup.be/library/194/afbeeldingen/officielefototriestzaligverklaring.jpg"/>
          <p:cNvPicPr/>
          <p:nvPr/>
        </p:nvPicPr>
        <p:blipFill>
          <a:blip r:embed="rId3" cstate="print"/>
          <a:srcRect/>
          <a:stretch>
            <a:fillRect/>
          </a:stretch>
        </p:blipFill>
        <p:spPr bwMode="auto">
          <a:xfrm>
            <a:off x="304800" y="1752600"/>
            <a:ext cx="22860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79116382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29200" cy="946150"/>
          </a:xfrm>
        </p:spPr>
        <p:txBody>
          <a:bodyPr>
            <a:normAutofit/>
          </a:bodyPr>
          <a:lstStyle/>
          <a:p>
            <a:r>
              <a:rPr lang="en-US" sz="4800" dirty="0" smtClean="0">
                <a:solidFill>
                  <a:schemeClr val="bg1"/>
                </a:solidFill>
              </a:rPr>
              <a:t>Our Congregation</a:t>
            </a:r>
            <a:endParaRPr lang="en-US" sz="4800" dirty="0">
              <a:solidFill>
                <a:schemeClr val="bg1"/>
              </a:solidFill>
            </a:endParaRPr>
          </a:p>
        </p:txBody>
      </p:sp>
      <p:sp>
        <p:nvSpPr>
          <p:cNvPr id="4" name="Text Placeholder 3"/>
          <p:cNvSpPr>
            <a:spLocks noGrp="1"/>
          </p:cNvSpPr>
          <p:nvPr>
            <p:ph type="body" sz="half" idx="2"/>
          </p:nvPr>
        </p:nvSpPr>
        <p:spPr>
          <a:xfrm>
            <a:off x="4114800" y="1447800"/>
            <a:ext cx="4379913" cy="5105400"/>
          </a:xfrm>
        </p:spPr>
        <p:txBody>
          <a:bodyPr>
            <a:normAutofit/>
          </a:bodyPr>
          <a:lstStyle/>
          <a:p>
            <a:pPr algn="just"/>
            <a:r>
              <a:rPr lang="en-US" sz="3200" dirty="0" smtClean="0">
                <a:solidFill>
                  <a:schemeClr val="bg1"/>
                </a:solidFill>
              </a:rPr>
              <a:t>Our present Superior General of the “Brothers of Charity”  Religious Congregation is very. Rev. Bro. Rene Stockman. </a:t>
            </a:r>
            <a:r>
              <a:rPr lang="en-US" sz="3200" dirty="0" err="1" smtClean="0">
                <a:solidFill>
                  <a:schemeClr val="bg1"/>
                </a:solidFill>
              </a:rPr>
              <a:t>F.c</a:t>
            </a:r>
            <a:r>
              <a:rPr lang="en-US" sz="3200" dirty="0" smtClean="0">
                <a:solidFill>
                  <a:schemeClr val="bg1"/>
                </a:solidFill>
              </a:rPr>
              <a:t>. Under his guidance  and support  this Special  Training Center for youths of  Specially Talented  is established.</a:t>
            </a:r>
            <a:endParaRPr lang="en-US" sz="3200" dirty="0">
              <a:solidFill>
                <a:schemeClr val="bg1"/>
              </a:solidFill>
            </a:endParaRPr>
          </a:p>
        </p:txBody>
      </p:sp>
      <p:pic>
        <p:nvPicPr>
          <p:cNvPr id="6" name="Picture 5" descr="http://www.brothersofcharity.org/library/194/nieuws/full/nieuws_62069.jpg"/>
          <p:cNvPicPr/>
          <p:nvPr/>
        </p:nvPicPr>
        <p:blipFill>
          <a:blip r:embed="rId2" cstate="print"/>
          <a:srcRect l="38638" r="21248"/>
          <a:stretch>
            <a:fillRect/>
          </a:stretch>
        </p:blipFill>
        <p:spPr bwMode="auto">
          <a:xfrm>
            <a:off x="609600" y="1814945"/>
            <a:ext cx="3048000" cy="3962400"/>
          </a:xfrm>
          <a:prstGeom prst="rect">
            <a:avLst/>
          </a:prstGeom>
          <a:ln>
            <a:noFill/>
          </a:ln>
          <a:effectLst>
            <a:softEdge rad="112500"/>
          </a:effectLst>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6000" b="1" dirty="0" smtClean="0">
                <a:solidFill>
                  <a:schemeClr val="bg1"/>
                </a:solidFill>
              </a:rPr>
              <a:t>Our Recruits.</a:t>
            </a:r>
            <a:endParaRPr lang="en-US" sz="6000" b="1" dirty="0">
              <a:solidFill>
                <a:schemeClr val="bg1"/>
              </a:solidFill>
            </a:endParaRPr>
          </a:p>
        </p:txBody>
      </p:sp>
      <p:sp>
        <p:nvSpPr>
          <p:cNvPr id="6" name="Content Placeholder 5"/>
          <p:cNvSpPr>
            <a:spLocks noGrp="1"/>
          </p:cNvSpPr>
          <p:nvPr>
            <p:ph idx="1"/>
          </p:nvPr>
        </p:nvSpPr>
        <p:spPr>
          <a:xfrm>
            <a:off x="304800" y="1219200"/>
            <a:ext cx="8382000" cy="5181600"/>
          </a:xfrm>
        </p:spPr>
        <p:txBody>
          <a:bodyPr>
            <a:noAutofit/>
          </a:bodyPr>
          <a:lstStyle/>
          <a:p>
            <a:pPr algn="just"/>
            <a:r>
              <a:rPr lang="en-US" sz="3600" dirty="0" smtClean="0">
                <a:solidFill>
                  <a:schemeClr val="bg1"/>
                </a:solidFill>
              </a:rPr>
              <a:t>We recruit  youth Trainees who are with special needs, in and around Batticaloa and in the whole of Eastern Province, regardless of ethnic and religious background.  Also it is absolutely free of charge.</a:t>
            </a:r>
          </a:p>
          <a:p>
            <a:pPr algn="just"/>
            <a:r>
              <a:rPr lang="en-US" sz="3600" dirty="0" smtClean="0">
                <a:solidFill>
                  <a:schemeClr val="bg1"/>
                </a:solidFill>
              </a:rPr>
              <a:t>The duration of this course is  maximum 4 years, including  1 year of “On the Job Training”</a:t>
            </a:r>
            <a:endParaRPr lang="en-US" sz="3600" dirty="0">
              <a:solidFill>
                <a:schemeClr val="bg1"/>
              </a:solidFill>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Our Training</a:t>
            </a:r>
            <a:endParaRPr lang="en-US" sz="5400" b="1" dirty="0">
              <a:solidFill>
                <a:schemeClr val="bg1"/>
              </a:solidFill>
            </a:endParaRP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r>
              <a:rPr lang="en-US" b="1" dirty="0" smtClean="0">
                <a:solidFill>
                  <a:schemeClr val="bg1"/>
                </a:solidFill>
              </a:rPr>
              <a:t>Most of these youths are illiterate and below standard. We categorized our teaching based on: </a:t>
            </a:r>
          </a:p>
          <a:p>
            <a:pPr marL="514350" indent="-514350">
              <a:buFont typeface="+mj-lt"/>
              <a:buAutoNum type="arabicPeriod"/>
            </a:pPr>
            <a:r>
              <a:rPr lang="en-US" dirty="0" smtClean="0">
                <a:solidFill>
                  <a:schemeClr val="bg1"/>
                </a:solidFill>
              </a:rPr>
              <a:t>Alphabets, Numbers, Measurements, Arithmetic, Reading &amp; Writing.</a:t>
            </a:r>
          </a:p>
          <a:p>
            <a:pPr marL="514350" indent="-514350">
              <a:buFont typeface="+mj-lt"/>
              <a:buAutoNum type="arabicPeriod"/>
            </a:pPr>
            <a:r>
              <a:rPr lang="en-US" dirty="0" smtClean="0">
                <a:solidFill>
                  <a:schemeClr val="bg1"/>
                </a:solidFill>
              </a:rPr>
              <a:t>Identification of money value, counting and cash dealings.</a:t>
            </a:r>
          </a:p>
          <a:p>
            <a:pPr marL="514350" indent="-514350">
              <a:buFont typeface="+mj-lt"/>
              <a:buAutoNum type="arabicPeriod"/>
            </a:pPr>
            <a:r>
              <a:rPr lang="en-US" dirty="0" smtClean="0">
                <a:solidFill>
                  <a:schemeClr val="bg1"/>
                </a:solidFill>
              </a:rPr>
              <a:t>Shopping buying, selling, personal and  social contacts.</a:t>
            </a:r>
          </a:p>
          <a:p>
            <a:pPr marL="514350" indent="-514350">
              <a:buFont typeface="+mj-lt"/>
              <a:buAutoNum type="arabicPeriod"/>
            </a:pPr>
            <a:r>
              <a:rPr lang="en-US" dirty="0" smtClean="0">
                <a:solidFill>
                  <a:schemeClr val="bg1"/>
                </a:solidFill>
              </a:rPr>
              <a:t>Travelling, Ticketing  &amp; behaviour in public.</a:t>
            </a:r>
          </a:p>
          <a:p>
            <a:pPr marL="514350" indent="-514350">
              <a:buFont typeface="+mj-lt"/>
              <a:buAutoNum type="arabicPeriod"/>
            </a:pPr>
            <a:r>
              <a:rPr lang="en-US" dirty="0" smtClean="0">
                <a:solidFill>
                  <a:schemeClr val="bg1"/>
                </a:solidFill>
              </a:rPr>
              <a:t>Impart Technical skill to ones ability and market demand.</a:t>
            </a:r>
            <a:endParaRPr lang="en-US"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1066800"/>
          </a:xfrm>
        </p:spPr>
        <p:txBody>
          <a:bodyPr>
            <a:normAutofit/>
          </a:bodyPr>
          <a:lstStyle/>
          <a:p>
            <a:r>
              <a:rPr lang="en-US" b="1" dirty="0" smtClean="0"/>
              <a:t>Our Training Continued</a:t>
            </a:r>
            <a:endParaRPr lang="en-US" dirty="0"/>
          </a:p>
        </p:txBody>
      </p:sp>
      <p:sp>
        <p:nvSpPr>
          <p:cNvPr id="3" name="Content Placeholder 2"/>
          <p:cNvSpPr>
            <a:spLocks noGrp="1"/>
          </p:cNvSpPr>
          <p:nvPr>
            <p:ph idx="1"/>
          </p:nvPr>
        </p:nvSpPr>
        <p:spPr>
          <a:xfrm>
            <a:off x="457200" y="1676400"/>
            <a:ext cx="8229600" cy="4800600"/>
          </a:xfrm>
        </p:spPr>
        <p:txBody>
          <a:bodyPr>
            <a:normAutofit fontScale="55000" lnSpcReduction="20000"/>
          </a:bodyPr>
          <a:lstStyle/>
          <a:p>
            <a:pPr algn="just"/>
            <a:r>
              <a:rPr lang="en-US" sz="5800" dirty="0" smtClean="0">
                <a:solidFill>
                  <a:schemeClr val="bg1"/>
                </a:solidFill>
              </a:rPr>
              <a:t>The topics listed above and other qualities like etiquette and manners are also taught to improve  their quality of life.</a:t>
            </a:r>
          </a:p>
          <a:p>
            <a:pPr marL="514350" indent="-514350" algn="just">
              <a:buFont typeface="+mj-lt"/>
              <a:buAutoNum type="arabicPeriod"/>
            </a:pPr>
            <a:r>
              <a:rPr lang="en-US" sz="5300" dirty="0" smtClean="0">
                <a:solidFill>
                  <a:schemeClr val="bg1"/>
                </a:solidFill>
              </a:rPr>
              <a:t>The morality of the beneficiary is improved radically.</a:t>
            </a:r>
          </a:p>
          <a:p>
            <a:pPr marL="514350" indent="-514350" algn="just">
              <a:buFont typeface="+mj-lt"/>
              <a:buAutoNum type="arabicPeriod"/>
            </a:pPr>
            <a:r>
              <a:rPr lang="en-US" sz="5300" dirty="0" smtClean="0">
                <a:solidFill>
                  <a:schemeClr val="bg1"/>
                </a:solidFill>
              </a:rPr>
              <a:t>The Courage and self confidence is infused in them.</a:t>
            </a:r>
          </a:p>
          <a:p>
            <a:pPr marL="514350" indent="-514350" algn="just">
              <a:buFont typeface="+mj-lt"/>
              <a:buAutoNum type="arabicPeriod"/>
            </a:pPr>
            <a:r>
              <a:rPr lang="en-US" sz="5300" dirty="0" smtClean="0">
                <a:solidFill>
                  <a:schemeClr val="bg1"/>
                </a:solidFill>
              </a:rPr>
              <a:t>Ability to earn an income by the beneficiary for the family, rather than a burden to them.</a:t>
            </a:r>
          </a:p>
          <a:p>
            <a:pPr marL="514350" indent="-514350" algn="just">
              <a:buFont typeface="+mj-lt"/>
              <a:buAutoNum type="arabicPeriod"/>
            </a:pPr>
            <a:r>
              <a:rPr lang="en-US" sz="5300" dirty="0" smtClean="0">
                <a:solidFill>
                  <a:schemeClr val="bg1"/>
                </a:solidFill>
              </a:rPr>
              <a:t>When family support is denied , the skill learned  should give a helping hand  to live 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9.1|0.8|1.1|1.6"/>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9|1.6"/>
</p:tagLst>
</file>

<file path=ppt/tags/tag4.xml><?xml version="1.0" encoding="utf-8"?>
<p:tagLst xmlns:a="http://schemas.openxmlformats.org/drawingml/2006/main" xmlns:r="http://schemas.openxmlformats.org/officeDocument/2006/relationships" xmlns:p="http://schemas.openxmlformats.org/presentationml/2006/main">
  <p:tag name="TIMING" val="|0.6|1.7"/>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TotalTime>
  <Words>829</Words>
  <Application>Microsoft Office PowerPoint</Application>
  <PresentationFormat>On-screen Show (4:3)</PresentationFormat>
  <Paragraphs>79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 Joseph’s Special Education Center BROTHERS OF CHARITY</vt:lpstr>
      <vt:lpstr>This is our Center.</vt:lpstr>
      <vt:lpstr>Forming youths with special needs to be independent,  infusing  confidence  and courage  for their betterment  and gainful living.</vt:lpstr>
      <vt:lpstr>Imparting Technical Knowledge and Skill to the specially talented youths who are dependent on others for their day-to-day  living throughout their life, who are considered to be a burden to the family and the society.</vt:lpstr>
      <vt:lpstr>Our Founder</vt:lpstr>
      <vt:lpstr>Our Congregation</vt:lpstr>
      <vt:lpstr>Our Recruits.</vt:lpstr>
      <vt:lpstr>Our Training</vt:lpstr>
      <vt:lpstr>Our Training Continued</vt:lpstr>
      <vt:lpstr>Recruitment</vt:lpstr>
      <vt:lpstr>Morning  Prayer</vt:lpstr>
      <vt:lpstr>Morning Exercise.</vt:lpstr>
      <vt:lpstr>General Cleaning.</vt:lpstr>
      <vt:lpstr>PowerPoint Presentation</vt:lpstr>
      <vt:lpstr>In the class room</vt:lpstr>
      <vt:lpstr>In the Work Place</vt:lpstr>
      <vt:lpstr>Carpets making</vt:lpstr>
      <vt:lpstr>Broomstick making</vt:lpstr>
      <vt:lpstr>Ekal Broom</vt:lpstr>
      <vt:lpstr>            Making Key Tecs   </vt:lpstr>
      <vt:lpstr>In the Refectory.</vt:lpstr>
      <vt:lpstr>Year End get together</vt:lpstr>
      <vt:lpstr>Future Plan</vt:lpstr>
      <vt:lpstr>Our Future Planes</vt:lpstr>
      <vt:lpstr>Our Trainees and the Staff.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Joseph’s Special Education Center.</dc:title>
  <dc:creator>Jebaraj</dc:creator>
  <cp:lastModifiedBy>Brothers Of Charity</cp:lastModifiedBy>
  <cp:revision>119</cp:revision>
  <dcterms:created xsi:type="dcterms:W3CDTF">2016-01-02T16:01:37Z</dcterms:created>
  <dcterms:modified xsi:type="dcterms:W3CDTF">2018-08-21T02:55:25Z</dcterms:modified>
</cp:coreProperties>
</file>